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tro Script" charset="1" panose="00000500000000000000"/>
      <p:regular r:id="rId10"/>
    </p:embeddedFont>
    <p:embeddedFont>
      <p:font typeface="Intro Script Bold" charset="1" panose="00000800000000000000"/>
      <p:regular r:id="rId11"/>
    </p:embeddedFont>
    <p:embeddedFont>
      <p:font typeface="Intro Script Thin" charset="1" panose="00000200000000000000"/>
      <p:regular r:id="rId12"/>
    </p:embeddedFont>
    <p:embeddedFont>
      <p:font typeface="Intro Script Heavy" charset="1" panose="00000A00000000000000"/>
      <p:regular r:id="rId13"/>
    </p:embeddedFont>
    <p:embeddedFont>
      <p:font typeface="Intro Pro" charset="1" panose="02000000000000000000"/>
      <p:regular r:id="rId14"/>
    </p:embeddedFont>
    <p:embeddedFont>
      <p:font typeface="Intro Pro Bold" charset="1" panose="02000000000000000000"/>
      <p:regular r:id="rId15"/>
    </p:embeddedFont>
    <p:embeddedFont>
      <p:font typeface="Intro Pro Italics" charset="1" panose="02000000000000000000"/>
      <p:regular r:id="rId16"/>
    </p:embeddedFont>
    <p:embeddedFont>
      <p:font typeface="Intro Pro Bold Italics" charset="1" panose="02000000000000000000"/>
      <p:regular r:id="rId17"/>
    </p:embeddedFont>
    <p:embeddedFont>
      <p:font typeface="Intro Pro Thin" charset="1" panose="02000000000000000000"/>
      <p:regular r:id="rId18"/>
    </p:embeddedFont>
    <p:embeddedFont>
      <p:font typeface="Intro Pro Thin Italics" charset="1" panose="02000000000000000000"/>
      <p:regular r:id="rId19"/>
    </p:embeddedFont>
    <p:embeddedFont>
      <p:font typeface="Intro Pro Heavy" charset="1" panose="02000000000000000000"/>
      <p:regular r:id="rId20"/>
    </p:embeddedFont>
    <p:embeddedFont>
      <p:font typeface="Intro Pro Heavy Italics" charset="1" panose="02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11" Target="../media/VAGD3ETireA.mp4" Type="http://schemas.openxmlformats.org/officeDocument/2006/relationships/video"/><Relationship Id="rId12" Target="../media/VAGD3ETireA.mp4" Type="http://schemas.microsoft.com/office/2007/relationships/media"/><Relationship Id="rId13" Target="../media/image7.png" Type="http://schemas.openxmlformats.org/officeDocument/2006/relationships/image"/><Relationship Id="rId2" Target="../media/image12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2.png" Type="http://schemas.openxmlformats.org/officeDocument/2006/relationships/image"/><Relationship Id="rId3" Target="../media/image20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1470" y="0"/>
            <a:ext cx="16292153" cy="10499387"/>
          </a:xfrm>
          <a:custGeom>
            <a:avLst/>
            <a:gdLst/>
            <a:ahLst/>
            <a:cxnLst/>
            <a:rect r="r" b="b" t="t" l="l"/>
            <a:pathLst>
              <a:path h="10499387" w="16292153">
                <a:moveTo>
                  <a:pt x="0" y="0"/>
                </a:moveTo>
                <a:lnTo>
                  <a:pt x="16292153" y="0"/>
                </a:lnTo>
                <a:lnTo>
                  <a:pt x="16292153" y="10499387"/>
                </a:lnTo>
                <a:lnTo>
                  <a:pt x="0" y="10499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31870" y="0"/>
            <a:ext cx="5720421" cy="11288953"/>
          </a:xfrm>
          <a:custGeom>
            <a:avLst/>
            <a:gdLst/>
            <a:ahLst/>
            <a:cxnLst/>
            <a:rect r="r" b="b" t="t" l="l"/>
            <a:pathLst>
              <a:path h="11288953" w="5720421">
                <a:moveTo>
                  <a:pt x="0" y="0"/>
                </a:moveTo>
                <a:lnTo>
                  <a:pt x="5720421" y="0"/>
                </a:lnTo>
                <a:lnTo>
                  <a:pt x="5720421" y="11288953"/>
                </a:lnTo>
                <a:lnTo>
                  <a:pt x="0" y="11288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167" r="0" b="-188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336" y="3202134"/>
            <a:ext cx="453977" cy="453977"/>
          </a:xfrm>
          <a:custGeom>
            <a:avLst/>
            <a:gdLst/>
            <a:ahLst/>
            <a:cxnLst/>
            <a:rect r="r" b="b" t="t" l="l"/>
            <a:pathLst>
              <a:path h="453977" w="453977">
                <a:moveTo>
                  <a:pt x="0" y="0"/>
                </a:moveTo>
                <a:lnTo>
                  <a:pt x="453977" y="0"/>
                </a:lnTo>
                <a:lnTo>
                  <a:pt x="453977" y="453976"/>
                </a:lnTo>
                <a:lnTo>
                  <a:pt x="0" y="453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18765" y="6946604"/>
            <a:ext cx="520537" cy="520537"/>
          </a:xfrm>
          <a:custGeom>
            <a:avLst/>
            <a:gdLst/>
            <a:ahLst/>
            <a:cxnLst/>
            <a:rect r="r" b="b" t="t" l="l"/>
            <a:pathLst>
              <a:path h="520537" w="520537">
                <a:moveTo>
                  <a:pt x="0" y="0"/>
                </a:moveTo>
                <a:lnTo>
                  <a:pt x="520537" y="0"/>
                </a:lnTo>
                <a:lnTo>
                  <a:pt x="520537" y="520538"/>
                </a:lnTo>
                <a:lnTo>
                  <a:pt x="0" y="520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4265953" cy="1655190"/>
          </a:xfrm>
          <a:custGeom>
            <a:avLst/>
            <a:gdLst/>
            <a:ahLst/>
            <a:cxnLst/>
            <a:rect r="r" b="b" t="t" l="l"/>
            <a:pathLst>
              <a:path h="1655190" w="4265953">
                <a:moveTo>
                  <a:pt x="0" y="0"/>
                </a:moveTo>
                <a:lnTo>
                  <a:pt x="4265953" y="0"/>
                </a:lnTo>
                <a:lnTo>
                  <a:pt x="4265953" y="1655190"/>
                </a:lnTo>
                <a:lnTo>
                  <a:pt x="0" y="16551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12406" y="0"/>
            <a:ext cx="9838927" cy="4391725"/>
            <a:chOff x="0" y="0"/>
            <a:chExt cx="13118569" cy="58556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3097580" cy="4878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99"/>
                </a:lnSpc>
              </a:pPr>
              <a:r>
                <a:rPr lang="en-US" sz="13092">
                  <a:solidFill>
                    <a:srgbClr val="FF7828"/>
                  </a:solidFill>
                  <a:latin typeface="Intro Script"/>
                </a:rPr>
                <a:t>AI Virtual Painter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82912"/>
              <a:ext cx="13118569" cy="1372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153843" y="4894426"/>
            <a:ext cx="4105457" cy="14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Intro Pro Bold"/>
              </a:rPr>
              <a:t>SUBMITTED TO :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Intro Pro Bold"/>
              </a:rPr>
              <a:t>Dr Geeta Kasana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3843" y="7121148"/>
            <a:ext cx="3811341" cy="284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Intro Pro Bold"/>
              </a:rPr>
              <a:t>SUBMITTED BY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Intro Pro Bold"/>
              </a:rPr>
              <a:t>Devansh Gupta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Intro Pro Bold"/>
              </a:rPr>
              <a:t>102103028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Intro Pro Bold"/>
              </a:rPr>
              <a:t>3CO1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2" t="-40560" r="-34954" b="-204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360" y="0"/>
            <a:ext cx="13543137" cy="3215939"/>
            <a:chOff x="0" y="0"/>
            <a:chExt cx="18057516" cy="42879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66700"/>
              <a:ext cx="18028624" cy="257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15"/>
                </a:lnSpc>
              </a:pPr>
              <a:r>
                <a:rPr lang="en-US" sz="14022">
                  <a:solidFill>
                    <a:srgbClr val="FF7828"/>
                  </a:solidFill>
                  <a:latin typeface="Intro Script"/>
                </a:rPr>
                <a:t>Project Objectives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82811"/>
              <a:ext cx="18057516" cy="190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0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2094865"/>
            <a:ext cx="8636180" cy="802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Develop an AI Virtual Painter:</a:t>
            </a:r>
            <a:r>
              <a:rPr lang="en-US" sz="3000">
                <a:solidFill>
                  <a:srgbClr val="FFDE59"/>
                </a:solidFill>
                <a:latin typeface="Intro Pro"/>
              </a:rPr>
              <a:t> 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Create an interactive system that tracks hand movements to draw on a virtual canvas.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Real-time Hand Tracking:</a:t>
            </a:r>
            <a:r>
              <a:rPr lang="en-US" sz="3000">
                <a:solidFill>
                  <a:srgbClr val="FFDE59"/>
                </a:solidFill>
                <a:latin typeface="Intro Pro"/>
              </a:rPr>
              <a:t> 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Utilize computer vision techniques to detect and track hand landmarks in real-time.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Dynamic Drawing Interface: 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Enable users to draw with different colors using hand gestures.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User-friendly Controls:</a:t>
            </a:r>
            <a:r>
              <a:rPr lang="en-US" sz="3000">
                <a:solidFill>
                  <a:srgbClr val="FFDE59"/>
                </a:solidFill>
                <a:latin typeface="Intro Pro"/>
              </a:rPr>
              <a:t> 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Implement intuitive keyboard controls to change colors, toggle drawing, and use an eraser</a:t>
            </a:r>
            <a:r>
              <a:rPr lang="en-US" sz="3000">
                <a:solidFill>
                  <a:srgbClr val="FFDE59"/>
                </a:solidFill>
                <a:latin typeface="Intro Pro"/>
              </a:rPr>
              <a:t>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Optimize Performance:</a:t>
            </a:r>
            <a:r>
              <a:rPr lang="en-US" sz="3000">
                <a:solidFill>
                  <a:srgbClr val="FFDE59"/>
                </a:solidFill>
                <a:latin typeface="Intro Pro"/>
              </a:rPr>
              <a:t> 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Ensure smooth and real-time processing to enhance user experience and drawing accuracy</a:t>
            </a:r>
            <a:r>
              <a:rPr lang="en-US" sz="3000">
                <a:solidFill>
                  <a:srgbClr val="FFDE59"/>
                </a:solidFill>
                <a:latin typeface="Intro Pro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203934" y="-47220"/>
            <a:ext cx="4265953" cy="1655190"/>
          </a:xfrm>
          <a:custGeom>
            <a:avLst/>
            <a:gdLst/>
            <a:ahLst/>
            <a:cxnLst/>
            <a:rect r="r" b="b" t="t" l="l"/>
            <a:pathLst>
              <a:path h="1655190" w="4265953">
                <a:moveTo>
                  <a:pt x="0" y="0"/>
                </a:moveTo>
                <a:lnTo>
                  <a:pt x="4265953" y="0"/>
                </a:lnTo>
                <a:lnTo>
                  <a:pt x="4265953" y="1655189"/>
                </a:lnTo>
                <a:lnTo>
                  <a:pt x="0" y="1655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9665" y="0"/>
            <a:ext cx="3978335" cy="3978335"/>
          </a:xfrm>
          <a:custGeom>
            <a:avLst/>
            <a:gdLst/>
            <a:ahLst/>
            <a:cxnLst/>
            <a:rect r="r" b="b" t="t" l="l"/>
            <a:pathLst>
              <a:path h="3978335" w="3978335">
                <a:moveTo>
                  <a:pt x="0" y="0"/>
                </a:moveTo>
                <a:lnTo>
                  <a:pt x="3978335" y="0"/>
                </a:lnTo>
                <a:lnTo>
                  <a:pt x="3978335" y="3978335"/>
                </a:lnTo>
                <a:lnTo>
                  <a:pt x="0" y="3978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841198"/>
            <a:ext cx="4356886" cy="4445802"/>
          </a:xfrm>
          <a:custGeom>
            <a:avLst/>
            <a:gdLst/>
            <a:ahLst/>
            <a:cxnLst/>
            <a:rect r="r" b="b" t="t" l="l"/>
            <a:pathLst>
              <a:path h="4445802" w="4356886">
                <a:moveTo>
                  <a:pt x="0" y="0"/>
                </a:moveTo>
                <a:lnTo>
                  <a:pt x="4356886" y="0"/>
                </a:lnTo>
                <a:lnTo>
                  <a:pt x="4356886" y="4445802"/>
                </a:lnTo>
                <a:lnTo>
                  <a:pt x="0" y="444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78443" y="574764"/>
            <a:ext cx="13543137" cy="3215939"/>
            <a:chOff x="0" y="0"/>
            <a:chExt cx="18057516" cy="428791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6700"/>
              <a:ext cx="18028624" cy="257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15"/>
                </a:lnSpc>
              </a:pPr>
              <a:r>
                <a:rPr lang="en-US" sz="14022">
                  <a:solidFill>
                    <a:srgbClr val="FF7828"/>
                  </a:solidFill>
                  <a:latin typeface="Intro Script"/>
                </a:rPr>
                <a:t>Methodology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82811"/>
              <a:ext cx="18057516" cy="190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0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66529" y="2958644"/>
            <a:ext cx="13176483" cy="159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Dynamic Drawing Mechanism: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 Implement a dynamic drawing mechanism that adjusts brush thickness and color based on user input.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48548" y="4460871"/>
            <a:ext cx="14590783" cy="259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22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Computer Vision with OpenCV and MediaPipe: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 Utilize OpenCV for video processing and MediaPipe's hand tracking solution to detect hand landmarks.</a:t>
            </a:r>
          </a:p>
          <a:p>
            <a:pPr algn="just" marL="647700" indent="-323850" lvl="1">
              <a:lnSpc>
                <a:spcPts val="522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Hand Gesture Recognition: 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Identify specific hand gestures, such as pinching, to initiate and control drawing actions.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265953" cy="1655190"/>
          </a:xfrm>
          <a:custGeom>
            <a:avLst/>
            <a:gdLst/>
            <a:ahLst/>
            <a:cxnLst/>
            <a:rect r="r" b="b" t="t" l="l"/>
            <a:pathLst>
              <a:path h="1655190" w="4265953">
                <a:moveTo>
                  <a:pt x="0" y="0"/>
                </a:moveTo>
                <a:lnTo>
                  <a:pt x="4265953" y="0"/>
                </a:lnTo>
                <a:lnTo>
                  <a:pt x="4265953" y="1655190"/>
                </a:lnTo>
                <a:lnTo>
                  <a:pt x="0" y="1655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4417" y="1028700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7666" y="1456086"/>
            <a:ext cx="6636155" cy="6589149"/>
          </a:xfrm>
          <a:custGeom>
            <a:avLst/>
            <a:gdLst/>
            <a:ahLst/>
            <a:cxnLst/>
            <a:rect r="r" b="b" t="t" l="l"/>
            <a:pathLst>
              <a:path h="6589149" w="6636155">
                <a:moveTo>
                  <a:pt x="0" y="0"/>
                </a:moveTo>
                <a:lnTo>
                  <a:pt x="6636155" y="0"/>
                </a:lnTo>
                <a:lnTo>
                  <a:pt x="6636155" y="6589149"/>
                </a:lnTo>
                <a:lnTo>
                  <a:pt x="0" y="6589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02659" y="-3153467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051560" y="665871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1080" y="2619407"/>
            <a:ext cx="9144000" cy="680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6" indent="-345438" lvl="1">
              <a:lnSpc>
                <a:spcPts val="4927"/>
              </a:lnSpc>
              <a:buFont typeface="Arial"/>
              <a:buChar char="•"/>
            </a:pPr>
            <a:r>
              <a:rPr lang="en-US" sz="3199">
                <a:solidFill>
                  <a:srgbClr val="FFDE59"/>
                </a:solidFill>
                <a:latin typeface="Intro Pro Bold"/>
              </a:rPr>
              <a:t>Video Capture and Hand Tracking</a:t>
            </a:r>
            <a:r>
              <a:rPr lang="en-US" sz="3199">
                <a:solidFill>
                  <a:srgbClr val="FFFFFF"/>
                </a:solidFill>
                <a:latin typeface="Intro Pro Bold"/>
              </a:rPr>
              <a:t>: </a:t>
            </a:r>
            <a:r>
              <a:rPr lang="en-US" sz="3199">
                <a:solidFill>
                  <a:srgbClr val="FFFFFF"/>
                </a:solidFill>
                <a:latin typeface="Intro Pro"/>
              </a:rPr>
              <a:t>Initialize the webcam and MediaPipe hands model. Capture and process video frames to detect hand landmarks.</a:t>
            </a:r>
          </a:p>
          <a:p>
            <a:pPr algn="just">
              <a:lnSpc>
                <a:spcPts val="4927"/>
              </a:lnSpc>
            </a:pPr>
          </a:p>
          <a:p>
            <a:pPr algn="just" marL="690876" indent="-345438" lvl="1">
              <a:lnSpc>
                <a:spcPts val="4927"/>
              </a:lnSpc>
              <a:buFont typeface="Arial"/>
              <a:buChar char="•"/>
            </a:pPr>
            <a:r>
              <a:rPr lang="en-US" sz="3199">
                <a:solidFill>
                  <a:srgbClr val="FFDE59"/>
                </a:solidFill>
                <a:latin typeface="Intro Pro Bold"/>
              </a:rPr>
              <a:t>Gesture-based Drawing:</a:t>
            </a:r>
            <a:r>
              <a:rPr lang="en-US" sz="3199">
                <a:solidFill>
                  <a:srgbClr val="FFFFFF"/>
                </a:solidFill>
                <a:latin typeface="Intro Pro Bold"/>
              </a:rPr>
              <a:t> </a:t>
            </a:r>
            <a:r>
              <a:rPr lang="en-US" sz="3199">
                <a:solidFill>
                  <a:srgbClr val="FFFFFF"/>
                </a:solidFill>
                <a:latin typeface="Intro Pro"/>
              </a:rPr>
              <a:t>Identify the position of the index finger and thumb to determine drawing actions. Draw lines on the virtual canvas based on hand movements and gestures.</a:t>
            </a:r>
          </a:p>
          <a:p>
            <a:pPr algn="just">
              <a:lnSpc>
                <a:spcPts val="4927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32849" y="0"/>
            <a:ext cx="13543137" cy="3215939"/>
            <a:chOff x="0" y="0"/>
            <a:chExt cx="18057516" cy="42879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66700"/>
              <a:ext cx="18028624" cy="257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15"/>
                </a:lnSpc>
              </a:pPr>
              <a:r>
                <a:rPr lang="en-US" sz="14022">
                  <a:solidFill>
                    <a:srgbClr val="FF7828"/>
                  </a:solidFill>
                  <a:latin typeface="Intro Script"/>
                </a:rPr>
                <a:t>Implementation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82811"/>
              <a:ext cx="18057516" cy="190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0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022047" y="-47220"/>
            <a:ext cx="4265953" cy="1655190"/>
          </a:xfrm>
          <a:custGeom>
            <a:avLst/>
            <a:gdLst/>
            <a:ahLst/>
            <a:cxnLst/>
            <a:rect r="r" b="b" t="t" l="l"/>
            <a:pathLst>
              <a:path h="1655190" w="4265953">
                <a:moveTo>
                  <a:pt x="0" y="0"/>
                </a:moveTo>
                <a:lnTo>
                  <a:pt x="4265953" y="0"/>
                </a:lnTo>
                <a:lnTo>
                  <a:pt x="4265953" y="1655189"/>
                </a:lnTo>
                <a:lnTo>
                  <a:pt x="0" y="16551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4417" y="1028700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7666" y="1456086"/>
            <a:ext cx="6636155" cy="6589149"/>
          </a:xfrm>
          <a:custGeom>
            <a:avLst/>
            <a:gdLst/>
            <a:ahLst/>
            <a:cxnLst/>
            <a:rect r="r" b="b" t="t" l="l"/>
            <a:pathLst>
              <a:path h="6589149" w="6636155">
                <a:moveTo>
                  <a:pt x="0" y="0"/>
                </a:moveTo>
                <a:lnTo>
                  <a:pt x="6636155" y="0"/>
                </a:lnTo>
                <a:lnTo>
                  <a:pt x="6636155" y="6589149"/>
                </a:lnTo>
                <a:lnTo>
                  <a:pt x="0" y="6589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02659" y="-3153467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051560" y="665871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2849" y="1708023"/>
            <a:ext cx="9144000" cy="794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DE59"/>
                </a:solidFill>
                <a:latin typeface="Intro Pro Bold"/>
              </a:rPr>
              <a:t>Color and Thickness Control: </a:t>
            </a:r>
            <a:r>
              <a:rPr lang="en-US" sz="2799">
                <a:solidFill>
                  <a:srgbClr val="FFFFFF"/>
                </a:solidFill>
                <a:latin typeface="Intro Pro"/>
              </a:rPr>
              <a:t>Implement keyboard controls to change drawing colors and use an eraser. Dynamically adjust brush thickness based on user input.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DE59"/>
                </a:solidFill>
                <a:latin typeface="Intro Pro Bold"/>
              </a:rPr>
              <a:t>Interactive User Interface: </a:t>
            </a:r>
            <a:r>
              <a:rPr lang="en-US" sz="2799">
                <a:solidFill>
                  <a:srgbClr val="FFFFFF"/>
                </a:solidFill>
                <a:latin typeface="Intro Pro"/>
              </a:rPr>
              <a:t>Display the virtual painting and canvas side by side for real-time feedback. Update the virtual canvas and display the drawing on the screen using bitwise operations.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DE59"/>
                </a:solidFill>
                <a:latin typeface="Intro Pro Bold"/>
              </a:rPr>
              <a:t>Keyboard Input Handling:</a:t>
            </a:r>
            <a:r>
              <a:rPr lang="en-US" sz="2799">
                <a:solidFill>
                  <a:srgbClr val="FFFFFF"/>
                </a:solidFill>
                <a:latin typeface="Intro Pro"/>
              </a:rPr>
              <a:t> Handle keyboard inputs to control the program's behavior, such as exiting the program, changing colors, toggling drawing, and pausing drawing.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32849" y="0"/>
            <a:ext cx="13543137" cy="3215939"/>
            <a:chOff x="0" y="0"/>
            <a:chExt cx="18057516" cy="42879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66700"/>
              <a:ext cx="18028624" cy="257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15"/>
                </a:lnSpc>
              </a:pPr>
              <a:r>
                <a:rPr lang="en-US" sz="14022">
                  <a:solidFill>
                    <a:srgbClr val="FF7828"/>
                  </a:solidFill>
                  <a:latin typeface="Intro Script"/>
                </a:rPr>
                <a:t>Implementation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82811"/>
              <a:ext cx="18057516" cy="190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0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022047" y="129033"/>
            <a:ext cx="4265953" cy="1655190"/>
          </a:xfrm>
          <a:custGeom>
            <a:avLst/>
            <a:gdLst/>
            <a:ahLst/>
            <a:cxnLst/>
            <a:rect r="r" b="b" t="t" l="l"/>
            <a:pathLst>
              <a:path h="1655190" w="4265953">
                <a:moveTo>
                  <a:pt x="0" y="0"/>
                </a:moveTo>
                <a:lnTo>
                  <a:pt x="4265953" y="0"/>
                </a:lnTo>
                <a:lnTo>
                  <a:pt x="4265953" y="1655190"/>
                </a:lnTo>
                <a:lnTo>
                  <a:pt x="0" y="16551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0058" y="-1630775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9449" y="1788294"/>
            <a:ext cx="7841000" cy="6292403"/>
          </a:xfrm>
          <a:custGeom>
            <a:avLst/>
            <a:gdLst/>
            <a:ahLst/>
            <a:cxnLst/>
            <a:rect r="r" b="b" t="t" l="l"/>
            <a:pathLst>
              <a:path h="6292403" w="7841000">
                <a:moveTo>
                  <a:pt x="0" y="0"/>
                </a:moveTo>
                <a:lnTo>
                  <a:pt x="7841000" y="0"/>
                </a:lnTo>
                <a:lnTo>
                  <a:pt x="7841000" y="6292403"/>
                </a:lnTo>
                <a:lnTo>
                  <a:pt x="0" y="6292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16254" y="-9414175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94289" y="-2449234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401321" y="631873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8" y="0"/>
                </a:lnTo>
                <a:lnTo>
                  <a:pt x="3715958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18559" r="0" b="50906"/>
          <a:stretch>
            <a:fillRect/>
          </a:stretch>
        </p:blipFill>
        <p:spPr>
          <a:xfrm flipH="false" flipV="false" rot="0">
            <a:off x="1755898" y="2077272"/>
            <a:ext cx="7388102" cy="398533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765872" y="3535531"/>
            <a:ext cx="4891368" cy="3215939"/>
            <a:chOff x="0" y="0"/>
            <a:chExt cx="6521824" cy="428791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66700"/>
              <a:ext cx="6511389" cy="257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15"/>
                </a:lnSpc>
              </a:pPr>
              <a:r>
                <a:rPr lang="en-US" sz="14022">
                  <a:solidFill>
                    <a:srgbClr val="FF7828"/>
                  </a:solidFill>
                  <a:latin typeface="Intro Script"/>
                </a:rPr>
                <a:t>Output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82811"/>
              <a:ext cx="6521824" cy="190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0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4265953" cy="1655190"/>
          </a:xfrm>
          <a:custGeom>
            <a:avLst/>
            <a:gdLst/>
            <a:ahLst/>
            <a:cxnLst/>
            <a:rect r="r" b="b" t="t" l="l"/>
            <a:pathLst>
              <a:path h="1655190" w="4265953">
                <a:moveTo>
                  <a:pt x="0" y="0"/>
                </a:moveTo>
                <a:lnTo>
                  <a:pt x="4265953" y="0"/>
                </a:lnTo>
                <a:lnTo>
                  <a:pt x="4265953" y="1655190"/>
                </a:lnTo>
                <a:lnTo>
                  <a:pt x="0" y="16551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0058" y="-1630775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16254" y="-9414175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94289" y="-2449234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401321" y="631873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8" y="0"/>
                </a:lnTo>
                <a:lnTo>
                  <a:pt x="3715958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4331" y="3745378"/>
            <a:ext cx="8029739" cy="3479554"/>
          </a:xfrm>
          <a:custGeom>
            <a:avLst/>
            <a:gdLst/>
            <a:ahLst/>
            <a:cxnLst/>
            <a:rect r="r" b="b" t="t" l="l"/>
            <a:pathLst>
              <a:path h="3479554" w="8029739">
                <a:moveTo>
                  <a:pt x="0" y="0"/>
                </a:moveTo>
                <a:lnTo>
                  <a:pt x="8029739" y="0"/>
                </a:lnTo>
                <a:lnTo>
                  <a:pt x="8029739" y="3479554"/>
                </a:lnTo>
                <a:lnTo>
                  <a:pt x="0" y="347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861281"/>
            <a:ext cx="8178788" cy="3247747"/>
          </a:xfrm>
          <a:custGeom>
            <a:avLst/>
            <a:gdLst/>
            <a:ahLst/>
            <a:cxnLst/>
            <a:rect r="r" b="b" t="t" l="l"/>
            <a:pathLst>
              <a:path h="3247747" w="8178788">
                <a:moveTo>
                  <a:pt x="0" y="0"/>
                </a:moveTo>
                <a:lnTo>
                  <a:pt x="8178788" y="0"/>
                </a:lnTo>
                <a:lnTo>
                  <a:pt x="8178788" y="3247748"/>
                </a:lnTo>
                <a:lnTo>
                  <a:pt x="0" y="3247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300" r="0" b="-430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5945419" y="1244136"/>
            <a:ext cx="4891368" cy="3215939"/>
            <a:chOff x="0" y="0"/>
            <a:chExt cx="6521824" cy="428791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66700"/>
              <a:ext cx="6511389" cy="257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15"/>
                </a:lnSpc>
              </a:pPr>
              <a:r>
                <a:rPr lang="en-US" sz="14022">
                  <a:solidFill>
                    <a:srgbClr val="FF7828"/>
                  </a:solidFill>
                  <a:latin typeface="Intro Script"/>
                </a:rPr>
                <a:t>Output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82811"/>
              <a:ext cx="6521824" cy="190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0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4265953" cy="1655190"/>
          </a:xfrm>
          <a:custGeom>
            <a:avLst/>
            <a:gdLst/>
            <a:ahLst/>
            <a:cxnLst/>
            <a:rect r="r" b="b" t="t" l="l"/>
            <a:pathLst>
              <a:path h="1655190" w="4265953">
                <a:moveTo>
                  <a:pt x="0" y="0"/>
                </a:moveTo>
                <a:lnTo>
                  <a:pt x="4265953" y="0"/>
                </a:lnTo>
                <a:lnTo>
                  <a:pt x="4265953" y="1655190"/>
                </a:lnTo>
                <a:lnTo>
                  <a:pt x="0" y="16551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6929" y="-515647"/>
            <a:ext cx="9886758" cy="11902794"/>
          </a:xfrm>
          <a:custGeom>
            <a:avLst/>
            <a:gdLst/>
            <a:ahLst/>
            <a:cxnLst/>
            <a:rect r="r" b="b" t="t" l="l"/>
            <a:pathLst>
              <a:path h="11902794" w="9886758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676" y="1320950"/>
            <a:ext cx="7821549" cy="8229600"/>
          </a:xfrm>
          <a:custGeom>
            <a:avLst/>
            <a:gdLst/>
            <a:ahLst/>
            <a:cxnLst/>
            <a:rect r="r" b="b" t="t" l="l"/>
            <a:pathLst>
              <a:path h="8229600" w="7821549">
                <a:moveTo>
                  <a:pt x="0" y="0"/>
                </a:moveTo>
                <a:lnTo>
                  <a:pt x="7821549" y="0"/>
                </a:lnTo>
                <a:lnTo>
                  <a:pt x="78215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94289" y="-2449234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2842259" y="6148512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10444" y="0"/>
            <a:ext cx="7491256" cy="3215939"/>
            <a:chOff x="0" y="0"/>
            <a:chExt cx="9988341" cy="428791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66700"/>
              <a:ext cx="9972360" cy="257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15"/>
                </a:lnSpc>
              </a:pPr>
              <a:r>
                <a:rPr lang="en-US" sz="14022">
                  <a:solidFill>
                    <a:srgbClr val="FF7828"/>
                  </a:solidFill>
                  <a:latin typeface="Intro Script"/>
                </a:rPr>
                <a:t>Conclusion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82811"/>
              <a:ext cx="9988341" cy="190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0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259788" y="1984910"/>
            <a:ext cx="8999512" cy="801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Achieved Objectives: 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Successfully developed an AI Virtual Painter that tracks hand movements and allows users to draw on a virtual canvas.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Versatility and Customization: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 Users can dynamically change colors, adjust brush thickness, and use an eraser, enhancing creativity and customization options.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DE59"/>
                </a:solidFill>
                <a:latin typeface="Intro Pro Bold"/>
              </a:rPr>
              <a:t>Performance and Efficiency: </a:t>
            </a:r>
            <a:r>
              <a:rPr lang="en-US" sz="3000">
                <a:solidFill>
                  <a:srgbClr val="FFFFFF"/>
                </a:solidFill>
                <a:latin typeface="Intro Pro"/>
              </a:rPr>
              <a:t>The implemented solution offers real-time processing with optimized performance, providing a smooth and responsive user experience.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4265953" cy="1655190"/>
          </a:xfrm>
          <a:custGeom>
            <a:avLst/>
            <a:gdLst/>
            <a:ahLst/>
            <a:cxnLst/>
            <a:rect r="r" b="b" t="t" l="l"/>
            <a:pathLst>
              <a:path h="1655190" w="4265953">
                <a:moveTo>
                  <a:pt x="0" y="0"/>
                </a:moveTo>
                <a:lnTo>
                  <a:pt x="4265953" y="0"/>
                </a:lnTo>
                <a:lnTo>
                  <a:pt x="4265953" y="1655190"/>
                </a:lnTo>
                <a:lnTo>
                  <a:pt x="0" y="16551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46932">
            <a:off x="7361510" y="-6794305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0" y="0"/>
                </a:lnTo>
                <a:lnTo>
                  <a:pt x="14528020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3400" y="6275487"/>
            <a:ext cx="6502340" cy="3267426"/>
          </a:xfrm>
          <a:custGeom>
            <a:avLst/>
            <a:gdLst/>
            <a:ahLst/>
            <a:cxnLst/>
            <a:rect r="r" b="b" t="t" l="l"/>
            <a:pathLst>
              <a:path h="3267426" w="6502340">
                <a:moveTo>
                  <a:pt x="0" y="0"/>
                </a:moveTo>
                <a:lnTo>
                  <a:pt x="6502340" y="0"/>
                </a:lnTo>
                <a:lnTo>
                  <a:pt x="6502340" y="3267426"/>
                </a:lnTo>
                <a:lnTo>
                  <a:pt x="0" y="326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74350" y="7210687"/>
            <a:ext cx="6502340" cy="3267426"/>
          </a:xfrm>
          <a:custGeom>
            <a:avLst/>
            <a:gdLst/>
            <a:ahLst/>
            <a:cxnLst/>
            <a:rect r="r" b="b" t="t" l="l"/>
            <a:pathLst>
              <a:path h="3267426" w="6502340">
                <a:moveTo>
                  <a:pt x="0" y="0"/>
                </a:moveTo>
                <a:lnTo>
                  <a:pt x="6502340" y="0"/>
                </a:lnTo>
                <a:lnTo>
                  <a:pt x="6502340" y="3267426"/>
                </a:lnTo>
                <a:lnTo>
                  <a:pt x="0" y="326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00150" y="1695338"/>
            <a:ext cx="5297805" cy="8229600"/>
          </a:xfrm>
          <a:custGeom>
            <a:avLst/>
            <a:gdLst/>
            <a:ahLst/>
            <a:cxnLst/>
            <a:rect r="r" b="b" t="t" l="l"/>
            <a:pathLst>
              <a:path h="8229600" w="5297805">
                <a:moveTo>
                  <a:pt x="0" y="0"/>
                </a:moveTo>
                <a:lnTo>
                  <a:pt x="5297805" y="0"/>
                </a:lnTo>
                <a:lnTo>
                  <a:pt x="52978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214689">
            <a:off x="751556" y="5729205"/>
            <a:ext cx="4822976" cy="9115590"/>
          </a:xfrm>
          <a:custGeom>
            <a:avLst/>
            <a:gdLst/>
            <a:ahLst/>
            <a:cxnLst/>
            <a:rect r="r" b="b" t="t" l="l"/>
            <a:pathLst>
              <a:path h="9115590" w="4822976">
                <a:moveTo>
                  <a:pt x="0" y="0"/>
                </a:moveTo>
                <a:lnTo>
                  <a:pt x="4822975" y="0"/>
                </a:lnTo>
                <a:lnTo>
                  <a:pt x="4822975" y="9115590"/>
                </a:lnTo>
                <a:lnTo>
                  <a:pt x="0" y="9115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063776">
            <a:off x="830379" y="-3007818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994748"/>
            <a:ext cx="7491256" cy="3215939"/>
            <a:chOff x="0" y="0"/>
            <a:chExt cx="9988341" cy="428791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66700"/>
              <a:ext cx="9972360" cy="257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15"/>
                </a:lnSpc>
              </a:pPr>
              <a:r>
                <a:rPr lang="en-US" sz="14022">
                  <a:solidFill>
                    <a:srgbClr val="FF7828"/>
                  </a:solidFill>
                  <a:latin typeface="Intro Script"/>
                </a:rPr>
                <a:t>Thank You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82811"/>
              <a:ext cx="9988341" cy="190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0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022047" y="-129941"/>
            <a:ext cx="4265953" cy="1655190"/>
          </a:xfrm>
          <a:custGeom>
            <a:avLst/>
            <a:gdLst/>
            <a:ahLst/>
            <a:cxnLst/>
            <a:rect r="r" b="b" t="t" l="l"/>
            <a:pathLst>
              <a:path h="1655190" w="4265953">
                <a:moveTo>
                  <a:pt x="0" y="0"/>
                </a:moveTo>
                <a:lnTo>
                  <a:pt x="4265953" y="0"/>
                </a:lnTo>
                <a:lnTo>
                  <a:pt x="4265953" y="1655190"/>
                </a:lnTo>
                <a:lnTo>
                  <a:pt x="0" y="1655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DAGDODkyw_M</dc:identifier>
  <dcterms:modified xsi:type="dcterms:W3CDTF">2011-08-01T06:04:30Z</dcterms:modified>
  <cp:revision>1</cp:revision>
  <dc:title>Computer Vision </dc:title>
</cp:coreProperties>
</file>